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47"/>
  </p:notesMasterIdLst>
  <p:handoutMasterIdLst>
    <p:handoutMasterId r:id="rId48"/>
  </p:handoutMasterIdLst>
  <p:sldIdLst>
    <p:sldId id="2076136272" r:id="rId6"/>
    <p:sldId id="2076136274" r:id="rId7"/>
    <p:sldId id="2076136245" r:id="rId8"/>
    <p:sldId id="2076136289" r:id="rId9"/>
    <p:sldId id="2076136302" r:id="rId10"/>
    <p:sldId id="2076136303" r:id="rId11"/>
    <p:sldId id="2076136304" r:id="rId12"/>
    <p:sldId id="2076136306" r:id="rId13"/>
    <p:sldId id="2076136307" r:id="rId14"/>
    <p:sldId id="2076136308" r:id="rId15"/>
    <p:sldId id="2076136309" r:id="rId16"/>
    <p:sldId id="2076136310" r:id="rId17"/>
    <p:sldId id="2076136311" r:id="rId18"/>
    <p:sldId id="2076136312" r:id="rId19"/>
    <p:sldId id="2076136313" r:id="rId20"/>
    <p:sldId id="2076136314" r:id="rId21"/>
    <p:sldId id="2076136316" r:id="rId22"/>
    <p:sldId id="2076136317" r:id="rId23"/>
    <p:sldId id="2076136319" r:id="rId24"/>
    <p:sldId id="2076136318" r:id="rId25"/>
    <p:sldId id="2076136320" r:id="rId26"/>
    <p:sldId id="2076136321" r:id="rId27"/>
    <p:sldId id="2076136322" r:id="rId28"/>
    <p:sldId id="2076136323" r:id="rId29"/>
    <p:sldId id="2076136334" r:id="rId30"/>
    <p:sldId id="2076136336" r:id="rId31"/>
    <p:sldId id="2076136335" r:id="rId32"/>
    <p:sldId id="2076136337" r:id="rId33"/>
    <p:sldId id="2076136338" r:id="rId34"/>
    <p:sldId id="2076136339" r:id="rId35"/>
    <p:sldId id="2076136340" r:id="rId36"/>
    <p:sldId id="2076136341" r:id="rId37"/>
    <p:sldId id="2076136342" r:id="rId38"/>
    <p:sldId id="2076136290" r:id="rId39"/>
    <p:sldId id="2076136330" r:id="rId40"/>
    <p:sldId id="2076136331" r:id="rId41"/>
    <p:sldId id="2076136332" r:id="rId42"/>
    <p:sldId id="2076136333" r:id="rId43"/>
    <p:sldId id="2076136301" r:id="rId44"/>
    <p:sldId id="2076136292" r:id="rId45"/>
    <p:sldId id="2076136279" r:id="rId46"/>
  </p:sldIdLst>
  <p:sldSz cx="14630400" cy="82296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Light" panose="00000400000000000000" pitchFamily="2" charset="0"/>
      <p:regular r:id="rId57"/>
      <p: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Semibold" panose="020B0702040204020203" pitchFamily="34" charset="0"/>
      <p:regular r:id="rId63"/>
      <p:bold r:id="rId64"/>
      <p:italic r:id="rId65"/>
      <p:boldItalic r:id="rId66"/>
    </p:embeddedFont>
    <p:embeddedFont>
      <p:font typeface="Segoe UI Semibold (Headings)" panose="020B060402020202020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302"/>
            <p14:sldId id="2076136303"/>
            <p14:sldId id="2076136304"/>
            <p14:sldId id="2076136306"/>
            <p14:sldId id="2076136307"/>
            <p14:sldId id="2076136308"/>
            <p14:sldId id="2076136309"/>
            <p14:sldId id="2076136310"/>
            <p14:sldId id="2076136311"/>
            <p14:sldId id="2076136312"/>
            <p14:sldId id="2076136313"/>
            <p14:sldId id="2076136314"/>
            <p14:sldId id="2076136316"/>
            <p14:sldId id="2076136317"/>
            <p14:sldId id="2076136319"/>
            <p14:sldId id="2076136318"/>
            <p14:sldId id="2076136320"/>
            <p14:sldId id="2076136321"/>
            <p14:sldId id="2076136322"/>
            <p14:sldId id="2076136323"/>
            <p14:sldId id="2076136334"/>
            <p14:sldId id="2076136336"/>
            <p14:sldId id="2076136335"/>
            <p14:sldId id="2076136337"/>
            <p14:sldId id="2076136338"/>
            <p14:sldId id="2076136339"/>
            <p14:sldId id="2076136340"/>
            <p14:sldId id="2076136341"/>
            <p14:sldId id="2076136342"/>
            <p14:sldId id="2076136290"/>
            <p14:sldId id="2076136330"/>
            <p14:sldId id="2076136331"/>
            <p14:sldId id="2076136332"/>
            <p14:sldId id="2076136333"/>
            <p14:sldId id="2076136301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5226" autoAdjust="0"/>
  </p:normalViewPr>
  <p:slideViewPr>
    <p:cSldViewPr snapToGrid="0" snapToObjects="1">
      <p:cViewPr varScale="1">
        <p:scale>
          <a:sx n="66" d="100"/>
          <a:sy n="66" d="100"/>
        </p:scale>
        <p:origin x="139" y="5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10/19/2022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hyperlink" Target="https://dotnet.microsoft.com/apps/machinelearning-ai/ml-dotnet/custom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MH34hv" TargetMode="External"/><Relationship Id="rId2" Type="http://schemas.openxmlformats.org/officeDocument/2006/relationships/hyperlink" Target="https://github.com/praveenraghuvanshi/tech-sessions/tree/master/21102022-AI-ML-using-ml-dotnet-azconf-20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icsheet.org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sights.dice.com/2019/10/24/tiobe-top-eight-top-ten-open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insights.dice.com/2019/10/24/tiobe-top-eight-top-ten-open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pic>
        <p:nvPicPr>
          <p:cNvPr id="6" name="Picture 2" descr="https://qphs.fs.quoracdn.net/main-qimg-618c6715829dda85caa78c64008fba8e">
            <a:extLst>
              <a:ext uri="{FF2B5EF4-FFF2-40B4-BE49-F238E27FC236}">
                <a16:creationId xmlns:a16="http://schemas.microsoft.com/office/drawing/2014/main" id="{127B8C23-8457-4D21-AB29-7875A2CB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2553680"/>
            <a:ext cx="6013478" cy="44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5f1259f60185549b4a3a6f170fb5d82f">
            <a:extLst>
              <a:ext uri="{FF2B5EF4-FFF2-40B4-BE49-F238E27FC236}">
                <a16:creationId xmlns:a16="http://schemas.microsoft.com/office/drawing/2014/main" id="{EADDF4B9-4F7F-45AF-B6E6-7D4C0BAA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31" y="2316288"/>
            <a:ext cx="6240092" cy="45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5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2" descr="https://qphs.fs.quoracdn.net/main-qimg-7d5e5ebd8b9e71c2ddafeed92ec94e20">
            <a:extLst>
              <a:ext uri="{FF2B5EF4-FFF2-40B4-BE49-F238E27FC236}">
                <a16:creationId xmlns:a16="http://schemas.microsoft.com/office/drawing/2014/main" id="{1A8042CE-E3E7-4A9A-BAA7-0112F341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30" y="2436668"/>
            <a:ext cx="6042157" cy="44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6d3119564a8881cce9f26f60beddaca5">
            <a:extLst>
              <a:ext uri="{FF2B5EF4-FFF2-40B4-BE49-F238E27FC236}">
                <a16:creationId xmlns:a16="http://schemas.microsoft.com/office/drawing/2014/main" id="{6AF15077-0D8D-4D08-B168-B0015827F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79" y="2090651"/>
            <a:ext cx="9151001" cy="49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3360420" y="6549390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9391652" y="6569905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68349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1059397" y="6212759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New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6583193" y="6198984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  <p:pic>
        <p:nvPicPr>
          <p:cNvPr id="10" name="Picture 2" descr="https://qphs.fs.quoracdn.net/main-qimg-efd26b4fcdc5cf384d23de53a102095c">
            <a:extLst>
              <a:ext uri="{FF2B5EF4-FFF2-40B4-BE49-F238E27FC236}">
                <a16:creationId xmlns:a16="http://schemas.microsoft.com/office/drawing/2014/main" id="{1149E892-FC61-4E25-BD64-7F708BF8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8" y="2428391"/>
            <a:ext cx="12843168" cy="38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A59CE-EE73-4D99-9092-60C8E0B2F687}"/>
              </a:ext>
            </a:extLst>
          </p:cNvPr>
          <p:cNvSpPr txBox="1"/>
          <p:nvPr/>
        </p:nvSpPr>
        <p:spPr>
          <a:xfrm>
            <a:off x="11684783" y="6205610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1376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Pre-Requisites of ML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92086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 Pattern should exist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Mathematical model/algorithm is unknown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Abundant data</a:t>
            </a:r>
          </a:p>
        </p:txBody>
      </p:sp>
    </p:spTree>
    <p:extLst>
      <p:ext uri="{BB962C8B-B14F-4D97-AF65-F5344CB8AC3E}">
        <p14:creationId xmlns:p14="http://schemas.microsoft.com/office/powerpoint/2010/main" val="33986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ML Frameworks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A29A-3573-45AA-BEAD-850936F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51" y="1801065"/>
            <a:ext cx="9232689" cy="60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C558C-7C60-40FE-B5EC-543AAAEF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" y="1790769"/>
            <a:ext cx="1237470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3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662C1-109D-4A5D-A6EB-115543F14E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90" y="1517181"/>
            <a:ext cx="12035790" cy="60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2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1908548" cy="861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ML Framework from Microsoft for developing custom AI/ML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Originated in 2002 as part of Microsoft Research Project</a:t>
            </a:r>
          </a:p>
        </p:txBody>
      </p:sp>
      <p:pic>
        <p:nvPicPr>
          <p:cNvPr id="6" name="Picture 2" descr="https://lh5.googleusercontent.com/8ukh6_iBQwl1FuGqBW9IUs0PdIInKI7vVFD39yy9hu-vRf7YV7t7vFEpppMTg141VN62kyNCZ6C8T4dyDikKlnqWOYX1qEWSrqO4w-YkkuP5O5YSwfB98NFDY65ZCyjmJhN6SZCQXwQ">
            <a:extLst>
              <a:ext uri="{FF2B5EF4-FFF2-40B4-BE49-F238E27FC236}">
                <a16:creationId xmlns:a16="http://schemas.microsoft.com/office/drawing/2014/main" id="{0FD7533E-E7E5-48CD-B62D-FA2DD26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81" y="3054418"/>
            <a:ext cx="12712151" cy="40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3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Praveen Raghuvanshi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Principal Engineer, Harman International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 b="6935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pic>
        <p:nvPicPr>
          <p:cNvPr id="6" name="Picture 2" descr="https://lh3.googleusercontent.com/oynldx2g3BGTLOPz49JhMTPu5VnvcydjWIw8BfBbAfVzGv6w9iYxFQ5PWsUpkTwffLwBNo-tORzq5wEAfWPyB6nHxMHsL_HXdYP6FLCqtKyclL6zktAVxqJQ8zbA608NyLqwW6vEg48">
            <a:extLst>
              <a:ext uri="{FF2B5EF4-FFF2-40B4-BE49-F238E27FC236}">
                <a16:creationId xmlns:a16="http://schemas.microsoft.com/office/drawing/2014/main" id="{DE736E29-6D42-4C00-9E30-5D14B636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2001715"/>
            <a:ext cx="12858632" cy="54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10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Proven at Scale, Enterprise ready</a:t>
            </a:r>
            <a:endParaRPr lang="en-IN" dirty="0"/>
          </a:p>
        </p:txBody>
      </p:sp>
      <p:pic>
        <p:nvPicPr>
          <p:cNvPr id="5" name="Picture 2" descr="https://lh5.googleusercontent.com/PZZ8zsDYja1eDFeMp4-bSxvUTAUDJNDgAu6iXbbDvY8JxW1qaasOteZblPE3aSa752bANWporLH5IdVOGaVZhr2oWdOtvRVxOvW5Ap9wvL1-hY2XcEjIyjWN7UkA48kpgE8bYVB6VGE">
            <a:extLst>
              <a:ext uri="{FF2B5EF4-FFF2-40B4-BE49-F238E27FC236}">
                <a16:creationId xmlns:a16="http://schemas.microsoft.com/office/drawing/2014/main" id="{C17C4DF9-E65E-4742-8F47-A7738E13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80349"/>
            <a:ext cx="12675740" cy="54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9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Possibilities</a:t>
            </a:r>
            <a:endParaRPr lang="en-IN" dirty="0"/>
          </a:p>
        </p:txBody>
      </p:sp>
      <p:pic>
        <p:nvPicPr>
          <p:cNvPr id="6" name="Picture 2" descr="https://lh4.googleusercontent.com/L2Ku-UJw1xxO8m8ypIlphz4Ks7A2Ot43rocseVjT-f0d-cUyiV80kpWga7kDpK_8laX4ww68reCn4z1MPFBEdrhRF-a0JeRRfUTmux3YjjP9HISjU3n9SlrxoUjRq-iZlrElst8mQuQ">
            <a:extLst>
              <a:ext uri="{FF2B5EF4-FFF2-40B4-BE49-F238E27FC236}">
                <a16:creationId xmlns:a16="http://schemas.microsoft.com/office/drawing/2014/main" id="{1F47469C-BA4C-4AB5-B330-0A72A8BA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9" y="2041814"/>
            <a:ext cx="13010007" cy="529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3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Workflow</a:t>
            </a:r>
            <a:endParaRPr lang="en-IN" dirty="0"/>
          </a:p>
        </p:txBody>
      </p:sp>
      <p:pic>
        <p:nvPicPr>
          <p:cNvPr id="5" name="Picture 2" descr="https://lh6.googleusercontent.com/1S3NXMPQ-ZMttMivUe5hZgq-4cZ7BEetIu3e9sHA9ydcjsFmlQ0Zg-O08CiOjiJxlD31UgxYdTVoXwSf1PJ0cCWmt4tdg5KseKqJ7AanPLCmMmu3OYzG7NFd_JcuC-TDJzpJ4H6veLw">
            <a:extLst>
              <a:ext uri="{FF2B5EF4-FFF2-40B4-BE49-F238E27FC236}">
                <a16:creationId xmlns:a16="http://schemas.microsoft.com/office/drawing/2014/main" id="{2D73967B-0C2C-458F-B31C-F36E736F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72343"/>
            <a:ext cx="12651664" cy="52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Data Pipeline</a:t>
            </a:r>
            <a:endParaRPr lang="en-IN" dirty="0"/>
          </a:p>
        </p:txBody>
      </p:sp>
      <p:pic>
        <p:nvPicPr>
          <p:cNvPr id="6" name="Picture 2" descr="https://lh5.googleusercontent.com/Tqyb5obCa8pfuu-ALI8QPLjZ7bV80OirphPcavkT6LNxtdvYchG3EUffrGQt5MuvGUWLEphImTJJJ7yjXRUP6vnRDgI0kA9iFXKUdA_uZDg5miOSxM9FGty1iVI1DqiimyS_zCN-9Lc">
            <a:extLst>
              <a:ext uri="{FF2B5EF4-FFF2-40B4-BE49-F238E27FC236}">
                <a16:creationId xmlns:a16="http://schemas.microsoft.com/office/drawing/2014/main" id="{6F3EA493-C6C5-4AC5-B440-C987327C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776333"/>
            <a:ext cx="12670908" cy="56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39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Cricket – EDA and Prediction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772" y="1505111"/>
            <a:ext cx="3096018" cy="369332"/>
          </a:xfrm>
        </p:spPr>
        <p:txBody>
          <a:bodyPr/>
          <a:lstStyle/>
          <a:p>
            <a:r>
              <a:rPr kumimoji="1" lang="en-US" altLang="ja-JP" dirty="0"/>
              <a:t>Statistics(2019-2020)</a:t>
            </a:r>
            <a:endParaRPr kumimoji="1" lang="ja-JP" alt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E30CBB-4203-474F-BAA1-2C746027DFA8}"/>
              </a:ext>
            </a:extLst>
          </p:cNvPr>
          <p:cNvSpPr txBox="1">
            <a:spLocks/>
          </p:cNvSpPr>
          <p:nvPr/>
        </p:nvSpPr>
        <p:spPr>
          <a:xfrm>
            <a:off x="1189102" y="5718089"/>
            <a:ext cx="5770638" cy="15587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Played by 104 Nations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IPL Valuation: $6.7 billion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5597B5B4-60CF-7701-206D-A0F08A45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5" b="24995"/>
          <a:stretch>
            <a:fillRect/>
          </a:stretch>
        </p:blipFill>
        <p:spPr>
          <a:xfrm>
            <a:off x="834772" y="2015198"/>
            <a:ext cx="13443479" cy="3779812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6063C62-4E50-A740-FC2D-0F9E3C09C4D9}"/>
              </a:ext>
            </a:extLst>
          </p:cNvPr>
          <p:cNvSpPr txBox="1">
            <a:spLocks/>
          </p:cNvSpPr>
          <p:nvPr/>
        </p:nvSpPr>
        <p:spPr>
          <a:xfrm>
            <a:off x="7788022" y="5718089"/>
            <a:ext cx="5770638" cy="7277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IPL Viewers : 370 Million</a:t>
            </a:r>
          </a:p>
        </p:txBody>
      </p:sp>
    </p:spTree>
    <p:extLst>
      <p:ext uri="{BB962C8B-B14F-4D97-AF65-F5344CB8AC3E}">
        <p14:creationId xmlns:p14="http://schemas.microsoft.com/office/powerpoint/2010/main" val="2758392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93" y="644563"/>
            <a:ext cx="11338430" cy="598305"/>
          </a:xfrm>
        </p:spPr>
        <p:txBody>
          <a:bodyPr/>
          <a:lstStyle/>
          <a:p>
            <a:r>
              <a:rPr lang="en-US" dirty="0"/>
              <a:t>Tools and Frameworks</a:t>
            </a:r>
            <a:endParaRPr lang="en-IN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534648D-5B82-B31E-13C2-98B4959F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3" y="1364356"/>
            <a:ext cx="2841608" cy="3192818"/>
          </a:xfrm>
          <a:prstGeom prst="rect">
            <a:avLst/>
          </a:prstGeom>
        </p:spPr>
      </p:pic>
      <p:pic>
        <p:nvPicPr>
          <p:cNvPr id="3" name="Picture Placeholder 16">
            <a:extLst>
              <a:ext uri="{FF2B5EF4-FFF2-40B4-BE49-F238E27FC236}">
                <a16:creationId xmlns:a16="http://schemas.microsoft.com/office/drawing/2014/main" id="{612EFB7C-6F40-E239-00F5-179B16A34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3" y="4753268"/>
            <a:ext cx="3483967" cy="1220230"/>
          </a:xfrm>
          <a:prstGeom prst="rect">
            <a:avLst/>
          </a:prstGeom>
        </p:spPr>
      </p:pic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1FF147E9-E708-F68C-4AA5-F1254C89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2" y="6106657"/>
            <a:ext cx="4152718" cy="1517173"/>
          </a:xfrm>
          <a:prstGeom prst="rect">
            <a:avLst/>
          </a:prstGeom>
        </p:spPr>
      </p:pic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D2E66625-DFDA-F7AC-7988-2B1B1ACDA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7" y="5612641"/>
            <a:ext cx="2124623" cy="2124623"/>
          </a:xfrm>
          <a:prstGeom prst="rect">
            <a:avLst/>
          </a:prstGeom>
        </p:spPr>
      </p:pic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25CB69DD-64D4-1B9D-2193-118222DF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95" y="1469762"/>
            <a:ext cx="4142879" cy="4142879"/>
          </a:xfrm>
          <a:prstGeom prst="rect">
            <a:avLst/>
          </a:prstGeom>
        </p:spPr>
      </p:pic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7C960C45-F3C7-E6AE-B8D2-69CE453AC1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942" y="1469762"/>
            <a:ext cx="3390455" cy="3390455"/>
          </a:xfrm>
          <a:prstGeom prst="rect">
            <a:avLst/>
          </a:prstGeom>
        </p:spPr>
      </p:pic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2711B383-42E7-6EDB-D8E4-5FF21CC748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8" r="27348"/>
          <a:stretch>
            <a:fillRect/>
          </a:stretch>
        </p:blipFill>
        <p:spPr>
          <a:xfrm>
            <a:off x="9152384" y="5394863"/>
            <a:ext cx="3279592" cy="24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Cricket : Problem Statement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2480048" cy="155876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Perform analysis on cricket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Predict score on a specific ball within 6 overs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819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62641"/>
            <a:ext cx="6296418" cy="4882747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Duration: 2017 – 2021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Matches : 1010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Teams: 56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Columns: 22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Records: 231 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Mix of number and strings</a:t>
            </a:r>
            <a:endParaRPr lang="en-US" sz="36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676D0C0-1974-FF71-B236-FB8B2C1CF251}"/>
              </a:ext>
            </a:extLst>
          </p:cNvPr>
          <p:cNvSpPr txBox="1">
            <a:spLocks/>
          </p:cNvSpPr>
          <p:nvPr/>
        </p:nvSpPr>
        <p:spPr>
          <a:xfrm>
            <a:off x="834772" y="1689777"/>
            <a:ext cx="3096018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T20 Match - Men</a:t>
            </a:r>
            <a:endParaRPr kumimoji="1" lang="ja-JP" alt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A0746A7-0A05-F0B0-A15D-812D9B3C8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74" y="216424"/>
            <a:ext cx="3226676" cy="77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8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1728301"/>
            <a:ext cx="8080880" cy="5078891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Filter dataset to include records till 6 over. Low memory and fast execution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Check for Null Values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Aggregation : Score per ball </a:t>
            </a:r>
            <a:r>
              <a:rPr kumimoji="1" lang="en-US" altLang="ja-JP" sz="3200" dirty="0">
                <a:sym typeface="Wingdings" panose="05000000000000000000" pitchFamily="2" charset="2"/>
              </a:rPr>
              <a:t></a:t>
            </a:r>
            <a:r>
              <a:rPr kumimoji="1" lang="en-US" altLang="ja-JP" sz="3200" dirty="0"/>
              <a:t> </a:t>
            </a:r>
            <a:r>
              <a:rPr kumimoji="1" lang="en-US" altLang="ja-JP" sz="3200" dirty="0" err="1"/>
              <a:t>runs_off_bat</a:t>
            </a:r>
            <a:r>
              <a:rPr kumimoji="1" lang="en-US" altLang="ja-JP" sz="3200" dirty="0"/>
              <a:t> + extras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Cumulative sum : Total Score per ball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Remove features/columns</a:t>
            </a:r>
            <a:endParaRPr kumimoji="1" lang="ja-JP" altLang="en-US" sz="3200" dirty="0"/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A63F1B39-0D78-F987-562E-E02FEF14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2" y="158199"/>
            <a:ext cx="3274868" cy="79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0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692" y="2835338"/>
            <a:ext cx="10972800" cy="1405193"/>
          </a:xfrm>
        </p:spPr>
        <p:txBody>
          <a:bodyPr/>
          <a:lstStyle/>
          <a:p>
            <a:pPr algn="ctr"/>
            <a:r>
              <a:rPr lang="en-IN" dirty="0"/>
              <a:t>Applying Data Science and Machine Learning </a:t>
            </a:r>
            <a:br>
              <a:rPr lang="en-IN" dirty="0"/>
            </a:br>
            <a:r>
              <a:rPr lang="en-IN" dirty="0"/>
              <a:t>Using Microsoft </a:t>
            </a:r>
            <a:r>
              <a:rPr lang="en-IN" dirty="0" err="1"/>
              <a:t>.Net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16252" y="4754881"/>
            <a:ext cx="10972800" cy="369332"/>
          </a:xfrm>
        </p:spPr>
        <p:txBody>
          <a:bodyPr/>
          <a:lstStyle/>
          <a:p>
            <a:pPr algn="ctr"/>
            <a:r>
              <a:rPr lang="en-IN" dirty="0"/>
              <a:t>Praveen Raghuvanshi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Prediction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279313"/>
            <a:ext cx="8595230" cy="45786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Define Classes : Match, </a:t>
            </a:r>
            <a:r>
              <a:rPr lang="en-US" sz="3200" dirty="0" err="1"/>
              <a:t>MatchScorePrediction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Load 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Split Dataset: Train/Test : 80/20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One Hot Encoding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Model Algorithm : </a:t>
            </a:r>
            <a:r>
              <a:rPr lang="en-US" sz="3200" dirty="0" err="1"/>
              <a:t>FastTree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Train </a:t>
            </a:r>
            <a:r>
              <a:rPr lang="en-US" sz="3200" dirty="0">
                <a:sym typeface="Wingdings" panose="05000000000000000000" pitchFamily="2" charset="2"/>
              </a:rPr>
              <a:t> Evaluate  Predict the Model</a:t>
            </a:r>
            <a:endParaRPr lang="en-US" sz="32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B31945-BABD-C2AA-4C65-E755AC532B22}"/>
              </a:ext>
            </a:extLst>
          </p:cNvPr>
          <p:cNvSpPr txBox="1">
            <a:spLocks/>
          </p:cNvSpPr>
          <p:nvPr/>
        </p:nvSpPr>
        <p:spPr>
          <a:xfrm>
            <a:off x="834772" y="1505111"/>
            <a:ext cx="408012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Regression using </a:t>
            </a:r>
            <a:r>
              <a:rPr kumimoji="1" lang="en-US" altLang="ja-JP" dirty="0" err="1"/>
              <a:t>ML.Net</a:t>
            </a:r>
            <a:endParaRPr kumimoji="1" lang="ja-JP" alt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C9C89CF-4E5B-56D5-15A3-B96A0617D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48" y="1977389"/>
            <a:ext cx="4260451" cy="59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API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  <a:endParaRPr lang="en-IN" dirty="0"/>
          </a:p>
        </p:txBody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569E7899-5F37-8D1A-4522-A4742AEB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1555219"/>
            <a:ext cx="7778930" cy="6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73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</a:t>
            </a:r>
            <a:r>
              <a:rPr lang="en-US" dirty="0" err="1"/>
              <a:t>AutoML</a:t>
            </a:r>
            <a:r>
              <a:rPr lang="en-US" dirty="0"/>
              <a:t> (Model Builder)</a:t>
            </a:r>
            <a:endParaRPr lang="en-IN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FBFC45E-7C27-B45E-8D6C-2435D1B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3" y="3557996"/>
            <a:ext cx="12785908" cy="23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1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Web App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AD76D-66CA-8E23-FA6F-EE8A76A3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00" y="1775836"/>
            <a:ext cx="11338430" cy="5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Customer Stories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BADC5-500C-4956-967F-6F166F2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1" y="1427430"/>
            <a:ext cx="11669900" cy="6071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5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Model Builder(</a:t>
            </a:r>
            <a:r>
              <a:rPr lang="en-US" dirty="0" err="1"/>
              <a:t>AutoML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9FA3A-950F-4A32-A894-9F730C99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" y="1563263"/>
            <a:ext cx="12041539" cy="53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9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511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: 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https://devblogs.microsoft.com/cesardelatorre/what-is-ml-net-1-0-machine-learning-for-net/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ONNX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https://onnx.ai/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Photo-Search (ONNX)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https://github.com/Tak-Au/Photo-Search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Music Repair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https://www.youtube.com/watch?v=nnV-1q-z9uE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ML Cookbook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https://github.com/dotnet/machinelearning/blob/master/docs/code/MlNetCookBook.md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Deploy to Azure functions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http://luisquintanilla.me/2018/08/21/serverless-machine-learning-mlnet-azure-functions/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https://rubikscode.net/2019/02/18/ultimate-guide-to-machine-learning-with-ml-net/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https://www.youtube.com/watch?v=dojO4zEL9sg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https://www.youtube.com/watch?v=zy7Y9CHji2k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4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Resource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cs typeface="Segoe UI" panose="020B0502040204020203" pitchFamily="34" charset="0"/>
              </a:rPr>
              <a:t>Github</a:t>
            </a: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https://github.com/praveenraghuvanshi/tech-sessions/tree/master/21102022-AI-ML-using-ml-dotnet-azconf-2022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Dev.to :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Cricket Analysis and Prediction using </a:t>
            </a:r>
            <a:r>
              <a:rPr lang="en-US" sz="2400" dirty="0" err="1">
                <a:solidFill>
                  <a:schemeClr val="bg2"/>
                </a:solidFill>
              </a:rPr>
              <a:t>ML.Net</a:t>
            </a:r>
            <a:r>
              <a:rPr lang="en-US" sz="2400" dirty="0">
                <a:solidFill>
                  <a:schemeClr val="bg2"/>
                </a:solidFill>
              </a:rPr>
              <a:t>(C#) - DEV Community 👩‍💻👨‍💻</a:t>
            </a: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Short Url: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https://bit.ly/3MH34hv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86380-0316-2E6B-6CAC-3CB47BB2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391" y="4479402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2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6126349" cy="1196610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292086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Dataset – </a:t>
            </a:r>
            <a:r>
              <a:rPr lang="en-IN" sz="44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Cricksheet.org</a:t>
            </a:r>
            <a:endParaRPr lang="en-IN" sz="44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Organizers – </a:t>
            </a:r>
            <a:r>
              <a:rPr lang="en-IN" sz="4400" dirty="0" err="1"/>
              <a:t>AzConf</a:t>
            </a:r>
            <a:r>
              <a:rPr lang="en-IN" sz="4400" dirty="0"/>
              <a:t> 2022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3505403"/>
            <a:ext cx="3095455" cy="1218795"/>
          </a:xfrm>
        </p:spPr>
        <p:txBody>
          <a:bodyPr/>
          <a:lstStyle/>
          <a:p>
            <a:r>
              <a:rPr lang="en-IN" dirty="0"/>
              <a:t>Q &amp;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2E7D9-93C0-ECB8-84E5-B75DFAFD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185" y="4400107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Praveen Raghuvanshi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@praveenraghuvan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229" y="2463467"/>
            <a:ext cx="6846441" cy="676725"/>
          </a:xfrm>
        </p:spPr>
        <p:txBody>
          <a:bodyPr/>
          <a:lstStyle/>
          <a:p>
            <a:r>
              <a:rPr lang="en-IN" dirty="0"/>
              <a:t>Applying Data Science and Machine Learning using Microsoft </a:t>
            </a:r>
            <a:r>
              <a:rPr lang="en-IN" dirty="0" err="1"/>
              <a:t>.Net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4EDF1-4892-AAE2-7FA5-38FF6732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24" y="4114800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Identify Language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128A3F-A4DD-4014-93CA-BD815AF54E0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300163" y="1865313"/>
            <a:ext cx="10972800" cy="88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Maidin</a:t>
            </a:r>
            <a:r>
              <a:rPr lang="en-US" sz="4000" b="1" dirty="0"/>
              <a:t> </a:t>
            </a:r>
            <a:r>
              <a:rPr lang="en-US" sz="4000" b="1" dirty="0" err="1"/>
              <a:t>mhaith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286B-96BC-49A0-834C-9DFB55EC0C93}"/>
              </a:ext>
            </a:extLst>
          </p:cNvPr>
          <p:cNvSpPr txBox="1"/>
          <p:nvPr/>
        </p:nvSpPr>
        <p:spPr>
          <a:xfrm>
            <a:off x="4796323" y="3255270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 err="1">
                <a:solidFill>
                  <a:schemeClr val="bg1"/>
                </a:solidFill>
                <a:cs typeface="Segoe UI" panose="020B0502040204020203" pitchFamily="34" charset="0"/>
              </a:rPr>
              <a:t>Guten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 Morgen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C2596-FC35-4B84-A53B-E6B730947407}"/>
              </a:ext>
            </a:extLst>
          </p:cNvPr>
          <p:cNvSpPr/>
          <p:nvPr/>
        </p:nvSpPr>
        <p:spPr>
          <a:xfrm>
            <a:off x="8887241" y="4552564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おはよ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ございます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B704-BAFD-45AF-92EF-B1B2E0BD92DF}"/>
              </a:ext>
            </a:extLst>
          </p:cNvPr>
          <p:cNvSpPr/>
          <p:nvPr/>
        </p:nvSpPr>
        <p:spPr>
          <a:xfrm>
            <a:off x="1300163" y="5652205"/>
            <a:ext cx="2471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4000" dirty="0">
                <a:solidFill>
                  <a:schemeClr val="bg1"/>
                </a:solidFill>
                <a:cs typeface="Mangal"/>
              </a:rPr>
              <a:t>शुभ प्रभात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4D0C-3BEE-40E6-A436-140DB36D96B9}"/>
              </a:ext>
            </a:extLst>
          </p:cNvPr>
          <p:cNvSpPr txBox="1"/>
          <p:nvPr/>
        </p:nvSpPr>
        <p:spPr>
          <a:xfrm>
            <a:off x="4842580" y="6528060"/>
            <a:ext cx="412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>
                <a:solidFill>
                  <a:schemeClr val="bg2"/>
                </a:solidFill>
                <a:cs typeface="Segoe UI" panose="020B0502040204020203" pitchFamily="34" charset="0"/>
              </a:rPr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11329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Programming Languages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24F9F-F77C-40FC-9BA3-56727A65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84" y="2234793"/>
            <a:ext cx="10083298" cy="4817517"/>
          </a:xfrm>
          <a:prstGeom prst="rect">
            <a:avLst/>
          </a:prstGeom>
        </p:spPr>
      </p:pic>
      <p:pic>
        <p:nvPicPr>
          <p:cNvPr id="7" name="Picture 10" descr="python icon">
            <a:extLst>
              <a:ext uri="{FF2B5EF4-FFF2-40B4-BE49-F238E27FC236}">
                <a16:creationId xmlns:a16="http://schemas.microsoft.com/office/drawing/2014/main" id="{D1D30B2D-8859-45BA-A677-F8860533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4" y="3854563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File:R logo.svg">
            <a:extLst>
              <a:ext uri="{FF2B5EF4-FFF2-40B4-BE49-F238E27FC236}">
                <a16:creationId xmlns:a16="http://schemas.microsoft.com/office/drawing/2014/main" id="{A1AFE658-E6C4-4C18-BF39-57E4C812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388" y="3854563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11338430" cy="1794915"/>
          </a:xfrm>
        </p:spPr>
        <p:txBody>
          <a:bodyPr/>
          <a:lstStyle/>
          <a:p>
            <a:r>
              <a:rPr lang="en-US" dirty="0"/>
              <a:t>Data Science – Exploratory Data Analysis(EDA)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477328"/>
          </a:xfrm>
        </p:spPr>
        <p:txBody>
          <a:bodyPr/>
          <a:lstStyle/>
          <a:p>
            <a:r>
              <a:rPr lang="en-US" b="1" dirty="0"/>
              <a:t>As per Wiki…</a:t>
            </a:r>
          </a:p>
          <a:p>
            <a:endParaRPr lang="en-US" dirty="0"/>
          </a:p>
          <a:p>
            <a:r>
              <a:rPr lang="en-US" sz="2400" i="1" dirty="0"/>
              <a:t>“In statistics, exploratory data analysis (EDA) is an approach of analyzing data sets to summarize their main characteristics, often with visual methods.”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E30CBB-4203-474F-BAA1-2C746027DFA8}"/>
              </a:ext>
            </a:extLst>
          </p:cNvPr>
          <p:cNvSpPr txBox="1">
            <a:spLocks/>
          </p:cNvSpPr>
          <p:nvPr/>
        </p:nvSpPr>
        <p:spPr>
          <a:xfrm>
            <a:off x="983045" y="3448684"/>
            <a:ext cx="5326315" cy="36130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Buy a House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No of bedrooms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Type (Apartment, Villa)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Locality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Crime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D14D-B9BD-4BFC-8912-2721F1405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54" y="3787137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EDA </a:t>
            </a:r>
            <a:r>
              <a:rPr lang="en-US" dirty="0" err="1"/>
              <a:t>Datastructure</a:t>
            </a:r>
            <a:r>
              <a:rPr lang="en-US" dirty="0"/>
              <a:t> : </a:t>
            </a:r>
            <a:r>
              <a:rPr lang="en-US" dirty="0" err="1"/>
              <a:t>DataFrame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F5C20-181C-4618-A83D-C918C9F1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FF5AF-6485-4640-B47C-E4195FDF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0" y="1896102"/>
            <a:ext cx="9077786" cy="4333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0AC2D-42E7-4F4A-A8E3-3D80B47E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129" y="1861644"/>
            <a:ext cx="3701445" cy="4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Machine learning is getting computers to program themselves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programming is automation, then machine learning is automating the process of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8EFDC-4525-4A3C-BC05-03C612BD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3" y="4114800"/>
            <a:ext cx="4896533" cy="2791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8E5BB-83B8-4AD3-96A5-D2ED70F2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96" y="4114800"/>
            <a:ext cx="506800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056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www.w3.org/2000/xmlns/"/>
    <ds:schemaRef ds:uri="f9ea4d1f-cef4-4148-b1b3-16bb27743a9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e29ddae-502e-47f8-b6ac-1930e43e0c49"/>
    <ds:schemaRef ds:uri="f9ea4d1f-cef4-4148-b1b3-16bb27743a9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749</Words>
  <Application>Microsoft Office PowerPoint</Application>
  <PresentationFormat>Custom</PresentationFormat>
  <Paragraphs>123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Segoe UI Semibold (Headings)</vt:lpstr>
      <vt:lpstr>Segoe UI Semibold</vt:lpstr>
      <vt:lpstr>Wingdings</vt:lpstr>
      <vt:lpstr>Arial</vt:lpstr>
      <vt:lpstr>Segoe UI</vt:lpstr>
      <vt:lpstr>Poppins</vt:lpstr>
      <vt:lpstr>Poppins Light</vt:lpstr>
      <vt:lpstr>Calibri</vt:lpstr>
      <vt:lpstr>Document template - Corp grid</vt:lpstr>
      <vt:lpstr>1_Document template - Corp grid</vt:lpstr>
      <vt:lpstr>PowerPoint Presentation</vt:lpstr>
      <vt:lpstr>Praveen Raghuvanshi</vt:lpstr>
      <vt:lpstr>Applying Data Science and Machine Learning  Using Microsoft .Net</vt:lpstr>
      <vt:lpstr>Acknowledgements</vt:lpstr>
      <vt:lpstr>Identify Language</vt:lpstr>
      <vt:lpstr>Programming Languages</vt:lpstr>
      <vt:lpstr>Data Science – Exploratory Data Analysis(EDA)</vt:lpstr>
      <vt:lpstr>EDA Datastructure 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ML Frameworks</vt:lpstr>
      <vt:lpstr>Why         ?</vt:lpstr>
      <vt:lpstr>Why         ?</vt:lpstr>
      <vt:lpstr>What is ML.Net ?</vt:lpstr>
      <vt:lpstr>What is ML.Net ?</vt:lpstr>
      <vt:lpstr>ML.Net – Proven at Scale, Enterprise ready</vt:lpstr>
      <vt:lpstr>ML.Net – Possibilities</vt:lpstr>
      <vt:lpstr>ML.Net – Workflow</vt:lpstr>
      <vt:lpstr>ML.Net – Data Pipeline</vt:lpstr>
      <vt:lpstr>Cricket – EDA and Prediction</vt:lpstr>
      <vt:lpstr>Tools and Frameworks</vt:lpstr>
      <vt:lpstr>Cricket : Problem Statement</vt:lpstr>
      <vt:lpstr>Dataset</vt:lpstr>
      <vt:lpstr>Data Cleaning</vt:lpstr>
      <vt:lpstr>Prediction</vt:lpstr>
      <vt:lpstr>ML.Net – API (Jupyter Notebook)</vt:lpstr>
      <vt:lpstr>ML.Net – AutoML (Model Builder)</vt:lpstr>
      <vt:lpstr>ML.Net – Web App</vt:lpstr>
      <vt:lpstr>Demo</vt:lpstr>
      <vt:lpstr>ML.Net : Customer Stories</vt:lpstr>
      <vt:lpstr>ML.Net : Model Builder(AutoML)</vt:lpstr>
      <vt:lpstr>References</vt:lpstr>
      <vt:lpstr>Resource</vt:lpstr>
      <vt:lpstr>PowerPoint Presentation</vt:lpstr>
      <vt:lpstr>Q &amp; A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13</cp:revision>
  <dcterms:created xsi:type="dcterms:W3CDTF">2020-10-17T05:30:34Z</dcterms:created>
  <dcterms:modified xsi:type="dcterms:W3CDTF">2022-10-19T14:21:46Z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</Properties>
</file>